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02" r:id="rId2"/>
    <p:sldId id="298" r:id="rId3"/>
    <p:sldId id="303" r:id="rId4"/>
    <p:sldId id="306" r:id="rId5"/>
    <p:sldId id="310" r:id="rId6"/>
    <p:sldId id="307" r:id="rId7"/>
    <p:sldId id="305" r:id="rId8"/>
    <p:sldId id="311" r:id="rId9"/>
    <p:sldId id="313" r:id="rId10"/>
    <p:sldId id="312" r:id="rId11"/>
    <p:sldId id="315" r:id="rId12"/>
    <p:sldId id="316" r:id="rId13"/>
    <p:sldId id="317" r:id="rId14"/>
    <p:sldId id="320" r:id="rId15"/>
    <p:sldId id="319" r:id="rId16"/>
    <p:sldId id="321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3" r:id="rId27"/>
    <p:sldId id="335" r:id="rId28"/>
    <p:sldId id="337" r:id="rId29"/>
    <p:sldId id="340" r:id="rId30"/>
    <p:sldId id="341" r:id="rId31"/>
    <p:sldId id="342" r:id="rId32"/>
    <p:sldId id="343" r:id="rId33"/>
    <p:sldId id="359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5" r:id="rId43"/>
    <p:sldId id="356" r:id="rId44"/>
    <p:sldId id="357" r:id="rId45"/>
    <p:sldId id="358" r:id="rId46"/>
    <p:sldId id="287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8"/>
    <p:restoredTop sz="97179"/>
  </p:normalViewPr>
  <p:slideViewPr>
    <p:cSldViewPr snapToGrid="0" snapToObjects="1">
      <p:cViewPr varScale="1">
        <p:scale>
          <a:sx n="105" d="100"/>
          <a:sy n="105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3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9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3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46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5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7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9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3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6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70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7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37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67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2 </a:t>
            </a:r>
            <a:br>
              <a:rPr lang="en-US" sz="2800" b="1" dirty="0"/>
            </a:br>
            <a:r>
              <a:rPr lang="en-US" sz="2800" b="1" dirty="0"/>
              <a:t>Intro to Data processing: </a:t>
            </a:r>
            <a:br>
              <a:rPr lang="en-US" sz="2800" b="1" dirty="0"/>
            </a:br>
            <a:r>
              <a:rPr lang="en-US" sz="2800" b="1" dirty="0"/>
              <a:t>From </a:t>
            </a:r>
            <a:r>
              <a:rPr lang="en-US" sz="2800" b="1" dirty="0" err="1"/>
              <a:t>bcl</a:t>
            </a:r>
            <a:r>
              <a:rPr lang="en-US" sz="2800" b="1" dirty="0"/>
              <a:t> to count matrix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2023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 &amp;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end up with so many 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files? 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We sequence the paired ends of each DNA fragment molecule, in 3 different sequencing “runs”.</a:t>
            </a:r>
            <a:endParaRPr b="1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949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9808C623-2D1D-314C-9B46-4263764B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I1 is important for demultiplexing multiple samples simultaneously sequenced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12721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sz="2400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6;p5">
            <a:extLst>
              <a:ext uri="{FF2B5EF4-FFF2-40B4-BE49-F238E27FC236}">
                <a16:creationId xmlns:a16="http://schemas.microsoft.com/office/drawing/2014/main" id="{61C726FC-F344-144D-91D3-2DFE0D7EEA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1CF56E-1821-7B49-A0D1-51DB75FC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R1 contains information on the cell of origin (as well as a UMI)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3147247" y="5496622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55061F02-0AE9-7E40-8AF7-48B7E27B83B6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381B8E-84F2-9A4A-A627-D3F6B1D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7752586" y="5457513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Reconstructing actual molecules loaded in the sequencer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After demultiplexing, here is what you have: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4E1E93-BB5D-9E49-8078-32BB87D410F2}"/>
              </a:ext>
            </a:extLst>
          </p:cNvPr>
          <p:cNvGrpSpPr/>
          <p:nvPr/>
        </p:nvGrpSpPr>
        <p:grpSpPr>
          <a:xfrm>
            <a:off x="3135139" y="1839191"/>
            <a:ext cx="4872142" cy="4784575"/>
            <a:chOff x="3045741" y="1047874"/>
            <a:chExt cx="5709685" cy="5607065"/>
          </a:xfrm>
        </p:grpSpPr>
        <p:pic>
          <p:nvPicPr>
            <p:cNvPr id="19" name="Google Shape;248;p11" descr="Image">
              <a:extLst>
                <a:ext uri="{FF2B5EF4-FFF2-40B4-BE49-F238E27FC236}">
                  <a16:creationId xmlns:a16="http://schemas.microsoft.com/office/drawing/2014/main" id="{3E51F29D-9D0B-794C-B65D-FD575E6238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53;p11">
              <a:extLst>
                <a:ext uri="{FF2B5EF4-FFF2-40B4-BE49-F238E27FC236}">
                  <a16:creationId xmlns:a16="http://schemas.microsoft.com/office/drawing/2014/main" id="{6EE64E2A-6111-2648-B182-680231A43AF2}"/>
                </a:ext>
              </a:extLst>
            </p:cNvPr>
            <p:cNvSpPr txBox="1"/>
            <p:nvPr/>
          </p:nvSpPr>
          <p:spPr>
            <a:xfrm>
              <a:off x="4045228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sz="1400" dirty="0"/>
            </a:p>
          </p:txBody>
        </p:sp>
        <p:sp>
          <p:nvSpPr>
            <p:cNvPr id="21" name="Google Shape;254;p11">
              <a:extLst>
                <a:ext uri="{FF2B5EF4-FFF2-40B4-BE49-F238E27FC236}">
                  <a16:creationId xmlns:a16="http://schemas.microsoft.com/office/drawing/2014/main" id="{F35EF37D-6DBF-D145-8257-2F616017DE5E}"/>
                </a:ext>
              </a:extLst>
            </p:cNvPr>
            <p:cNvSpPr txBox="1"/>
            <p:nvPr/>
          </p:nvSpPr>
          <p:spPr>
            <a:xfrm>
              <a:off x="6748671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sz="1400" dirty="0"/>
            </a:p>
          </p:txBody>
        </p:sp>
      </p:grpSp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64754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307856"/>
            <a:ext cx="4184473" cy="32019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6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Raw sequencing QC is typically done with </a:t>
            </a:r>
            <a:r>
              <a:rPr lang="en-US" dirty="0" err="1">
                <a:solidFill>
                  <a:srgbClr val="C00000"/>
                </a:solidFill>
              </a:rPr>
              <a:t>Fastqc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91;p13">
            <a:extLst>
              <a:ext uri="{FF2B5EF4-FFF2-40B4-BE49-F238E27FC236}">
                <a16:creationId xmlns:a16="http://schemas.microsoft.com/office/drawing/2014/main" id="{64FAEB0F-770C-C74D-9F69-0673D20C1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827" y="2173925"/>
            <a:ext cx="5730407" cy="34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E643-3B1A-1F4C-9DFE-A23AC382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8" y="1120876"/>
            <a:ext cx="6096279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810389"/>
            <a:ext cx="4184473" cy="26993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3CECE62E-981C-F048-AAA2-DF15DFFC06B7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</p:spTree>
    <p:extLst>
      <p:ext uri="{BB962C8B-B14F-4D97-AF65-F5344CB8AC3E}">
        <p14:creationId xmlns:p14="http://schemas.microsoft.com/office/powerpoint/2010/main" val="96910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A3270-C100-394B-8140-935C282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5" y="2784763"/>
            <a:ext cx="5223810" cy="311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88ECF-A5BA-7C43-92F3-BE9ACC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3" y="2710182"/>
            <a:ext cx="5341822" cy="322634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9A66EB2-5E97-BB47-8259-003CF5BA7B1D}"/>
              </a:ext>
            </a:extLst>
          </p:cNvPr>
          <p:cNvSpPr/>
          <p:nvPr/>
        </p:nvSpPr>
        <p:spPr>
          <a:xfrm>
            <a:off x="5876102" y="410837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C62BDC17-0CED-DE44-B073-7EC40732D86F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75A72-EC48-9547-81DB-CF0C7214667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56177-0837-8C41-A61E-C7EEC0004FD1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grpSp>
        <p:nvGrpSpPr>
          <p:cNvPr id="9" name="Google Shape;331;p16">
            <a:extLst>
              <a:ext uri="{FF2B5EF4-FFF2-40B4-BE49-F238E27FC236}">
                <a16:creationId xmlns:a16="http://schemas.microsoft.com/office/drawing/2014/main" id="{14F4F681-2CAF-A146-A861-3A28DDC7D197}"/>
              </a:ext>
            </a:extLst>
          </p:cNvPr>
          <p:cNvGrpSpPr/>
          <p:nvPr/>
        </p:nvGrpSpPr>
        <p:grpSpPr>
          <a:xfrm>
            <a:off x="1579417" y="2376515"/>
            <a:ext cx="5215969" cy="4302746"/>
            <a:chOff x="0" y="0"/>
            <a:chExt cx="6279675" cy="5180215"/>
          </a:xfrm>
        </p:grpSpPr>
        <p:pic>
          <p:nvPicPr>
            <p:cNvPr id="10" name="Google Shape;332;p16" descr="Image">
              <a:extLst>
                <a:ext uri="{FF2B5EF4-FFF2-40B4-BE49-F238E27FC236}">
                  <a16:creationId xmlns:a16="http://schemas.microsoft.com/office/drawing/2014/main" id="{49DDACB6-CECF-2941-A5B4-8D8D52D0AD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33;p16">
              <a:extLst>
                <a:ext uri="{FF2B5EF4-FFF2-40B4-BE49-F238E27FC236}">
                  <a16:creationId xmlns:a16="http://schemas.microsoft.com/office/drawing/2014/main" id="{DE30AF5F-CD42-6F41-9D26-BFDEB443D823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AF1B63-CD25-0445-8577-BBBB7E16AD2C}"/>
              </a:ext>
            </a:extLst>
          </p:cNvPr>
          <p:cNvSpPr/>
          <p:nvPr/>
        </p:nvSpPr>
        <p:spPr>
          <a:xfrm>
            <a:off x="1984664" y="3719945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33F3-DDA8-1840-8D15-B96ED4686007}"/>
              </a:ext>
            </a:extLst>
          </p:cNvPr>
          <p:cNvSpPr/>
          <p:nvPr/>
        </p:nvSpPr>
        <p:spPr>
          <a:xfrm>
            <a:off x="1984664" y="4260273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AEEA4-4E6F-E94D-9FE5-164352F52C66}"/>
              </a:ext>
            </a:extLst>
          </p:cNvPr>
          <p:cNvSpPr/>
          <p:nvPr/>
        </p:nvSpPr>
        <p:spPr>
          <a:xfrm>
            <a:off x="7004680" y="1197757"/>
            <a:ext cx="51365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What is a barcode whitelist? </a:t>
            </a:r>
          </a:p>
          <a:p>
            <a:r>
              <a:rPr lang="en-US" sz="1600" dirty="0"/>
              <a:t>List of all known barcode sequences that have been included in the assay kit and are available during library preparation. </a:t>
            </a:r>
          </a:p>
          <a:p>
            <a:endParaRPr lang="en-US" sz="1600" dirty="0"/>
          </a:p>
          <a:p>
            <a:r>
              <a:rPr lang="en-US" sz="1600" dirty="0"/>
              <a:t>For example, there are roughly 737,000 cell barcodes in the whitelist for Cell Ranger's Single Cell 3' applications. Here are the first 10 lines of the corresponding barcode whitelist 737K-august-2016.txt: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AAACCTGAGAAACCAT</a:t>
            </a:r>
            <a:br>
              <a:rPr lang="en-US" sz="1600" dirty="0"/>
            </a:br>
            <a:r>
              <a:rPr lang="en-US" sz="1600" dirty="0"/>
              <a:t>AAACCTGAGAAACCGC</a:t>
            </a:r>
            <a:br>
              <a:rPr lang="en-US" sz="1600" dirty="0"/>
            </a:br>
            <a:r>
              <a:rPr lang="en-US" sz="1600" dirty="0"/>
              <a:t>AAACCTGAGAAACCTA</a:t>
            </a:r>
            <a:br>
              <a:rPr lang="en-US" sz="1600" dirty="0"/>
            </a:br>
            <a:r>
              <a:rPr lang="en-US" sz="1600" dirty="0"/>
              <a:t>AAACCTGAGAAACGAG</a:t>
            </a:r>
            <a:br>
              <a:rPr lang="en-US" sz="1600" dirty="0"/>
            </a:br>
            <a:r>
              <a:rPr lang="en-US" sz="1600" dirty="0"/>
              <a:t>AAACCTGAGAAACGCC</a:t>
            </a:r>
            <a:br>
              <a:rPr lang="en-US" sz="1600" dirty="0"/>
            </a:br>
            <a:r>
              <a:rPr lang="en-US" sz="1600" dirty="0"/>
              <a:t>AAACCTGAGAAAGTGG</a:t>
            </a:r>
            <a:br>
              <a:rPr lang="en-US" sz="1600" dirty="0"/>
            </a:br>
            <a:r>
              <a:rPr lang="en-US" sz="1600" dirty="0"/>
              <a:t>AAACCTGAGAACAACT</a:t>
            </a:r>
            <a:br>
              <a:rPr lang="en-US" sz="1600" dirty="0"/>
            </a:br>
            <a:r>
              <a:rPr lang="en-US" sz="1600" dirty="0"/>
              <a:t>AAACCTGAGAACAATC</a:t>
            </a:r>
            <a:br>
              <a:rPr lang="en-US" sz="1600" dirty="0"/>
            </a:br>
            <a:r>
              <a:rPr lang="en-US" sz="1600" dirty="0"/>
              <a:t>AAACCTGAGAACTCGG</a:t>
            </a:r>
            <a:br>
              <a:rPr lang="en-US" sz="1600" dirty="0"/>
            </a:br>
            <a:r>
              <a:rPr lang="en-US" sz="1600" dirty="0"/>
              <a:t>AAACCTGAGAACTGTA</a:t>
            </a:r>
          </a:p>
          <a:p>
            <a:endParaRPr lang="en-US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DB1D56-E384-EA48-AE8F-FAB027B008A0}"/>
              </a:ext>
            </a:extLst>
          </p:cNvPr>
          <p:cNvCxnSpPr/>
          <p:nvPr/>
        </p:nvCxnSpPr>
        <p:spPr>
          <a:xfrm>
            <a:off x="1485900" y="3829792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75E18-435C-1746-9E7B-994DEC8B79C5}"/>
              </a:ext>
            </a:extLst>
          </p:cNvPr>
          <p:cNvCxnSpPr/>
          <p:nvPr/>
        </p:nvCxnSpPr>
        <p:spPr>
          <a:xfrm>
            <a:off x="1485900" y="4411683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Relaxing barcode filtering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3333CC"/>
                </a:solidFill>
                <a:latin typeface="Avenir"/>
                <a:ea typeface="Avenir"/>
                <a:cs typeface="Avenir"/>
                <a:sym typeface="Avenir"/>
              </a:rPr>
              <a:t>How to correct barcode sequencing errors?</a:t>
            </a:r>
          </a:p>
          <a:p>
            <a:pPr lvl="0"/>
            <a:endParaRPr lang="en-US" sz="2400" dirty="0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For every observed barcode in the dataset not on the whitelist, but 1-Hamming-distance away (i.e. 1 mismatch) from a whitelist barcode: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Compute the posterior probability that the observed barcode originated from the whitelist barcode with a sequencing error at the differing base (based on the base Q score).</a:t>
            </a:r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Replace the observed barcode with the whitelist barcode with the highest posterior probability that exceeds 0.975.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4475231"/>
            <a:ext cx="4184473" cy="20345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F0AACA1F-E0BE-894A-A1B7-AF3B0711FC13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8A1C76-C765-614C-8152-12AA64A1610E}"/>
              </a:ext>
            </a:extLst>
          </p:cNvPr>
          <p:cNvSpPr/>
          <p:nvPr/>
        </p:nvSpPr>
        <p:spPr>
          <a:xfrm>
            <a:off x="4252341" y="2655296"/>
            <a:ext cx="478777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B806-48B0-274C-970B-982C6FF8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690336"/>
            <a:ext cx="7037901" cy="373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9911F-165F-2B48-A967-1AC63A615858}"/>
              </a:ext>
            </a:extLst>
          </p:cNvPr>
          <p:cNvSpPr txBox="1"/>
          <p:nvPr/>
        </p:nvSpPr>
        <p:spPr>
          <a:xfrm>
            <a:off x="5557404" y="2228671"/>
            <a:ext cx="2054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FASTA example</a:t>
            </a:r>
          </a:p>
        </p:txBody>
      </p:sp>
    </p:spTree>
    <p:extLst>
      <p:ext uri="{BB962C8B-B14F-4D97-AF65-F5344CB8AC3E}">
        <p14:creationId xmlns:p14="http://schemas.microsoft.com/office/powerpoint/2010/main" val="124922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 feature annotation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422;p23">
            <a:extLst>
              <a:ext uri="{FF2B5EF4-FFF2-40B4-BE49-F238E27FC236}">
                <a16:creationId xmlns:a16="http://schemas.microsoft.com/office/drawing/2014/main" id="{FE28D812-6103-9C40-9E5E-DC8335563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" t="4015"/>
          <a:stretch/>
        </p:blipFill>
        <p:spPr>
          <a:xfrm>
            <a:off x="5372552" y="2181187"/>
            <a:ext cx="6266527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7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7" name="Google Shape;427;p24">
            <a:extLst>
              <a:ext uri="{FF2B5EF4-FFF2-40B4-BE49-F238E27FC236}">
                <a16:creationId xmlns:a16="http://schemas.microsoft.com/office/drawing/2014/main" id="{04776970-B2F6-2047-9F71-03E72A0A51F5}"/>
              </a:ext>
            </a:extLst>
          </p:cNvPr>
          <p:cNvSpPr/>
          <p:nvPr/>
        </p:nvSpPr>
        <p:spPr>
          <a:xfrm>
            <a:off x="1458880" y="2396259"/>
            <a:ext cx="8775700" cy="372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5174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3C50B-F11B-834F-9774-3D5324D1BCA3}"/>
              </a:ext>
            </a:extLst>
          </p:cNvPr>
          <p:cNvSpPr/>
          <p:nvPr/>
        </p:nvSpPr>
        <p:spPr>
          <a:xfrm>
            <a:off x="335971" y="2963912"/>
            <a:ext cx="11644747" cy="2719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Advantages: STAR is a splice aware aligner, making it suitable if you are interested in studying alternative splicing.</a:t>
            </a: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Disadvantage: STAR requires a lot of RAM. </a:t>
            </a:r>
            <a:endParaRPr lang="en-US" dirty="0">
              <a:latin typeface="Avenir Book" panose="02000503020000020003" pitchFamily="2" charset="0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An alternative requiring less RAM is HISAT2.</a:t>
            </a:r>
            <a:endParaRPr lang="en-US" dirty="0">
              <a:latin typeface="Avenir Book" panose="02000503020000020003" pitchFamily="2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29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06D7B8D-A100-29FE-502B-AF8987219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05430"/>
              </p:ext>
            </p:extLst>
          </p:nvPr>
        </p:nvGraphicFramePr>
        <p:xfrm>
          <a:off x="8018820" y="835929"/>
          <a:ext cx="3706672" cy="159207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31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3" name="Google Shape;122;p3">
            <a:extLst>
              <a:ext uri="{FF2B5EF4-FFF2-40B4-BE49-F238E27FC236}">
                <a16:creationId xmlns:a16="http://schemas.microsoft.com/office/drawing/2014/main" id="{24CD06CC-DF9E-0C4B-B360-60F9E6BC61EB}"/>
              </a:ext>
            </a:extLst>
          </p:cNvPr>
          <p:cNvSpPr/>
          <p:nvPr/>
        </p:nvSpPr>
        <p:spPr>
          <a:xfrm>
            <a:off x="4712793" y="5956730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cell by gene, showing expression of gene in cell</a:t>
            </a:r>
            <a:endParaRPr dirty="0"/>
          </a:p>
        </p:txBody>
      </p:sp>
      <p:sp>
        <p:nvSpPr>
          <p:cNvPr id="24" name="Google Shape;123;p3">
            <a:extLst>
              <a:ext uri="{FF2B5EF4-FFF2-40B4-BE49-F238E27FC236}">
                <a16:creationId xmlns:a16="http://schemas.microsoft.com/office/drawing/2014/main" id="{F03306B6-ABB7-8149-BA1E-C88B679DF740}"/>
              </a:ext>
            </a:extLst>
          </p:cNvPr>
          <p:cNvSpPr/>
          <p:nvPr/>
        </p:nvSpPr>
        <p:spPr>
          <a:xfrm>
            <a:off x="4712793" y="4044325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bam file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reads aligned to a reference genome</a:t>
            </a:r>
            <a:endParaRPr dirty="0"/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95EBB3BB-85A1-F24B-8657-C8755D5A0B92}"/>
              </a:ext>
            </a:extLst>
          </p:cNvPr>
          <p:cNvSpPr/>
          <p:nvPr/>
        </p:nvSpPr>
        <p:spPr>
          <a:xfrm>
            <a:off x="4712793" y="204017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R1, R2 and I files showing raw reads</a:t>
            </a:r>
            <a:endParaRPr dirty="0"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result of sequencing </a:t>
            </a:r>
            <a:endParaRPr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2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246172"/>
            <a:ext cx="4184473" cy="12635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1;p3">
            <a:extLst>
              <a:ext uri="{FF2B5EF4-FFF2-40B4-BE49-F238E27FC236}">
                <a16:creationId xmlns:a16="http://schemas.microsoft.com/office/drawing/2014/main" id="{5C6870B7-61E0-3C46-91D9-A8A090AEA9BF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8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PCR duplicates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222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PCR amplifications is an issue for both bulk and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During the PCR amplification process, some transcripts become over represented in the final library compared to their true abundance.</a:t>
            </a:r>
            <a:endParaRPr lang="en-US" dirty="0"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The problem worsened when a high number of PCR cycles are used to generate the sequencing library, for example in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due to the low amount of starting material.</a:t>
            </a:r>
            <a:endParaRPr lang="en-US" dirty="0"/>
          </a:p>
          <a:p>
            <a:pPr marL="228600" lvl="0" indent="-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430;p24">
            <a:extLst>
              <a:ext uri="{FF2B5EF4-FFF2-40B4-BE49-F238E27FC236}">
                <a16:creationId xmlns:a16="http://schemas.microsoft.com/office/drawing/2014/main" id="{3D990F36-1926-C241-AE5F-F33C6C97C184}"/>
              </a:ext>
            </a:extLst>
          </p:cNvPr>
          <p:cNvSpPr/>
          <p:nvPr/>
        </p:nvSpPr>
        <p:spPr>
          <a:xfrm>
            <a:off x="6823364" y="3429000"/>
            <a:ext cx="3442854" cy="1519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26;p32">
            <a:extLst>
              <a:ext uri="{FF2B5EF4-FFF2-40B4-BE49-F238E27FC236}">
                <a16:creationId xmlns:a16="http://schemas.microsoft.com/office/drawing/2014/main" id="{59161230-7A65-8C45-9D35-FA352EC321B2}"/>
              </a:ext>
            </a:extLst>
          </p:cNvPr>
          <p:cNvSpPr/>
          <p:nvPr/>
        </p:nvSpPr>
        <p:spPr>
          <a:xfrm>
            <a:off x="1604977" y="3799989"/>
            <a:ext cx="8107433" cy="13518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07614-C9AC-1B43-A383-B0E49F5E68D8}"/>
              </a:ext>
            </a:extLst>
          </p:cNvPr>
          <p:cNvSpPr/>
          <p:nvPr/>
        </p:nvSpPr>
        <p:spPr>
          <a:xfrm>
            <a:off x="4634346" y="3688076"/>
            <a:ext cx="1263736" cy="14637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741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9" name="Google Shape;550;p34">
            <a:extLst>
              <a:ext uri="{FF2B5EF4-FFF2-40B4-BE49-F238E27FC236}">
                <a16:creationId xmlns:a16="http://schemas.microsoft.com/office/drawing/2014/main" id="{6A97FBE2-BA80-0747-A877-B2F0670E40D3}"/>
              </a:ext>
            </a:extLst>
          </p:cNvPr>
          <p:cNvSpPr txBox="1"/>
          <p:nvPr/>
        </p:nvSpPr>
        <p:spPr>
          <a:xfrm>
            <a:off x="5487931" y="4538713"/>
            <a:ext cx="633706" cy="1304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AGATGGGG</a:t>
            </a:r>
            <a:endParaRPr sz="700" dirty="0"/>
          </a:p>
        </p:txBody>
      </p: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3BC9A1-59BA-2448-A41E-DA550C98F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761976"/>
              </p:ext>
            </p:extLst>
          </p:nvPr>
        </p:nvGraphicFramePr>
        <p:xfrm>
          <a:off x="8018820" y="2114328"/>
          <a:ext cx="3706672" cy="1194057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EF3ECE-7C12-4C41-9222-366E13D90901}"/>
              </a:ext>
            </a:extLst>
          </p:cNvPr>
          <p:cNvSpPr txBox="1"/>
          <p:nvPr/>
        </p:nvSpPr>
        <p:spPr>
          <a:xfrm>
            <a:off x="9195370" y="3318784"/>
            <a:ext cx="2641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Columns</a:t>
            </a:r>
            <a:r>
              <a:rPr lang="en-US" sz="2400" dirty="0"/>
              <a:t>:    cells</a:t>
            </a:r>
          </a:p>
          <a:p>
            <a:r>
              <a:rPr lang="en-US" sz="2400" u="sng" dirty="0"/>
              <a:t>Rows</a:t>
            </a:r>
            <a:r>
              <a:rPr lang="en-US" sz="2400" dirty="0"/>
              <a:t>:          features</a:t>
            </a:r>
          </a:p>
        </p:txBody>
      </p:sp>
    </p:spTree>
    <p:extLst>
      <p:ext uri="{BB962C8B-B14F-4D97-AF65-F5344CB8AC3E}">
        <p14:creationId xmlns:p14="http://schemas.microsoft.com/office/powerpoint/2010/main" val="23196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“Error-correcting” almost-correct UMIs:</a:t>
            </a:r>
            <a:endParaRPr lang="en-US" b="1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UMI that is 1-Hamming-distance away from another UMI (with more reads) for the same cell barcode and gene is corrected to the UMI with more reads. </a:t>
            </a:r>
            <a:endParaRPr lang="en-US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983536"/>
            <a:ext cx="4184473" cy="52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1;p3">
            <a:extLst>
              <a:ext uri="{FF2B5EF4-FFF2-40B4-BE49-F238E27FC236}">
                <a16:creationId xmlns:a16="http://schemas.microsoft.com/office/drawing/2014/main" id="{FEE1287B-BAA2-4D45-ABE4-864F8D18F7FD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 with IGV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35;p40">
            <a:extLst>
              <a:ext uri="{FF2B5EF4-FFF2-40B4-BE49-F238E27FC236}">
                <a16:creationId xmlns:a16="http://schemas.microsoft.com/office/drawing/2014/main" id="{FCB5CACD-B2AC-7048-AEAF-77027D509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963" y="1981979"/>
            <a:ext cx="8356060" cy="45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CAEA3CF2-5394-0C43-B743-FF88624C0641}"/>
              </a:ext>
            </a:extLst>
          </p:cNvPr>
          <p:cNvSpPr txBox="1"/>
          <p:nvPr/>
        </p:nvSpPr>
        <p:spPr>
          <a:xfrm>
            <a:off x="1951464" y="1275758"/>
            <a:ext cx="54756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 mutation, splice junction, 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181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712793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196534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E467E05B-558F-574F-9658-B64E65E0030E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91;p44">
            <a:extLst>
              <a:ext uri="{FF2B5EF4-FFF2-40B4-BE49-F238E27FC236}">
                <a16:creationId xmlns:a16="http://schemas.microsoft.com/office/drawing/2014/main" id="{A047E372-20D9-ED49-B070-A1D4A452B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5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reads are considered for UMI counting by Cell Ranger?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869795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reads with a valid UMI and a valid 10x barcode. 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bases with base quality &lt; 10.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Read maps to exactly one gene.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Overlaps an exon by at least 50% in a way consistent with annotated splice junctions and strand annotation.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reads that map to the same UMI will only count once.</a:t>
            </a:r>
            <a:endParaRPr lang="en-US" sz="2400" dirty="0"/>
          </a:p>
          <a:p>
            <a:pPr lvl="0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3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30926-5974-DE4B-AAF7-A805745DA46B}"/>
              </a:ext>
            </a:extLst>
          </p:cNvPr>
          <p:cNvSpPr/>
          <p:nvPr/>
        </p:nvSpPr>
        <p:spPr>
          <a:xfrm>
            <a:off x="528320" y="1899920"/>
            <a:ext cx="4184473" cy="46098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85EA0E0-5604-6C45-B840-76671F3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1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</p:txBody>
      </p:sp>
      <p:pic>
        <p:nvPicPr>
          <p:cNvPr id="7" name="Google Shape;705;p46">
            <a:extLst>
              <a:ext uri="{FF2B5EF4-FFF2-40B4-BE49-F238E27FC236}">
                <a16:creationId xmlns:a16="http://schemas.microsoft.com/office/drawing/2014/main" id="{97535948-18A9-BE44-B519-6530FF97E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492" y="947441"/>
            <a:ext cx="7231288" cy="558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1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42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42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At high sequencing depth, we can detect: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expression of rare splice variants.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Quantitative modulations in transcript abundance.</a:t>
            </a:r>
            <a:endParaRPr lang="en-US"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Lower sequencing depth can still be very powerful 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cell types.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transcriptional programs.</a:t>
            </a: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15449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114;p72">
            <a:extLst>
              <a:ext uri="{FF2B5EF4-FFF2-40B4-BE49-F238E27FC236}">
                <a16:creationId xmlns:a16="http://schemas.microsoft.com/office/drawing/2014/main" id="{42FF8AC4-E2C6-914F-999D-A45491B3FB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501" b="60615"/>
          <a:stretch/>
        </p:blipFill>
        <p:spPr>
          <a:xfrm>
            <a:off x="459952" y="2621250"/>
            <a:ext cx="4960597" cy="277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15;p72">
            <a:extLst>
              <a:ext uri="{FF2B5EF4-FFF2-40B4-BE49-F238E27FC236}">
                <a16:creationId xmlns:a16="http://schemas.microsoft.com/office/drawing/2014/main" id="{4AB33E9B-4AA9-024C-99DE-A917CCC187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0302" b="27874"/>
          <a:stretch/>
        </p:blipFill>
        <p:spPr>
          <a:xfrm>
            <a:off x="6904738" y="2609324"/>
            <a:ext cx="4960597" cy="253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98524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1126;p73">
            <a:extLst>
              <a:ext uri="{FF2B5EF4-FFF2-40B4-BE49-F238E27FC236}">
                <a16:creationId xmlns:a16="http://schemas.microsoft.com/office/drawing/2014/main" id="{61A3A55D-0945-4B4C-818C-99112186888E}"/>
              </a:ext>
            </a:extLst>
          </p:cNvPr>
          <p:cNvSpPr/>
          <p:nvPr/>
        </p:nvSpPr>
        <p:spPr>
          <a:xfrm>
            <a:off x="103613" y="6211669"/>
            <a:ext cx="5702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Heimberg  et al. Low Dimensionality in Gene Expression Data Enables the Accurate Extraction of Transcriptional Programs from Shallow Sequencing. Cell Systems 2016. </a:t>
            </a:r>
            <a:endParaRPr dirty="0"/>
          </a:p>
        </p:txBody>
      </p:sp>
      <p:sp>
        <p:nvSpPr>
          <p:cNvPr id="7" name="Google Shape;1128;p73">
            <a:extLst>
              <a:ext uri="{FF2B5EF4-FFF2-40B4-BE49-F238E27FC236}">
                <a16:creationId xmlns:a16="http://schemas.microsoft.com/office/drawing/2014/main" id="{D03631BC-77D2-BB44-9568-07DD7C939C3D}"/>
              </a:ext>
            </a:extLst>
          </p:cNvPr>
          <p:cNvSpPr/>
          <p:nvPr/>
        </p:nvSpPr>
        <p:spPr>
          <a:xfrm>
            <a:off x="8054549" y="6292439"/>
            <a:ext cx="40338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https://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satijalab.org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costpercell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endParaRPr sz="2000" b="0" i="0" dirty="0">
              <a:solidFill>
                <a:srgbClr val="0057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A94B5-C804-5F0D-50EB-019CF1307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95" y="1792654"/>
            <a:ext cx="46609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E8E8F4-20DC-E2CF-6264-10B444673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3" b="51863"/>
          <a:stretch/>
        </p:blipFill>
        <p:spPr>
          <a:xfrm>
            <a:off x="379141" y="1857177"/>
            <a:ext cx="4364736" cy="33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2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478606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478606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478606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994865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4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994865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478606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994865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478606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994865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478606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994865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478606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994865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478606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994865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478606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;p3">
            <a:extLst>
              <a:ext uri="{FF2B5EF4-FFF2-40B4-BE49-F238E27FC236}">
                <a16:creationId xmlns:a16="http://schemas.microsoft.com/office/drawing/2014/main" id="{12F7717A-D53F-8245-9810-81CE31A871A8}"/>
              </a:ext>
            </a:extLst>
          </p:cNvPr>
          <p:cNvSpPr txBox="1"/>
          <p:nvPr/>
        </p:nvSpPr>
        <p:spPr>
          <a:xfrm>
            <a:off x="247360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32729AFE-681D-5B41-816E-6D444E891ABA}"/>
              </a:ext>
            </a:extLst>
          </p:cNvPr>
          <p:cNvSpPr txBox="1"/>
          <p:nvPr/>
        </p:nvSpPr>
        <p:spPr>
          <a:xfrm>
            <a:off x="1478606" y="59880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sym typeface="Avenir"/>
              </a:rPr>
              <a:t>Count matrix</a:t>
            </a:r>
            <a:endParaRPr lang="en-US" dirty="0"/>
          </a:p>
        </p:txBody>
      </p:sp>
      <p:sp>
        <p:nvSpPr>
          <p:cNvPr id="49" name="Google Shape;125;p3">
            <a:extLst>
              <a:ext uri="{FF2B5EF4-FFF2-40B4-BE49-F238E27FC236}">
                <a16:creationId xmlns:a16="http://schemas.microsoft.com/office/drawing/2014/main" id="{7D62C793-858A-C542-96BB-5E89C95BE46E}"/>
              </a:ext>
            </a:extLst>
          </p:cNvPr>
          <p:cNvSpPr/>
          <p:nvPr/>
        </p:nvSpPr>
        <p:spPr>
          <a:xfrm>
            <a:off x="4994865" y="59860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pic>
        <p:nvPicPr>
          <p:cNvPr id="50" name="Google Shape;152;p4">
            <a:extLst>
              <a:ext uri="{FF2B5EF4-FFF2-40B4-BE49-F238E27FC236}">
                <a16:creationId xmlns:a16="http://schemas.microsoft.com/office/drawing/2014/main" id="{ADD3E71B-4353-B049-A7FE-573107D4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600438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13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8299E25-E0DE-654D-9732-AE02AE9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D1A539-FC5C-3F42-A8E9-D4F13F8F8382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Any question? </a:t>
            </a:r>
          </a:p>
          <a:p>
            <a:pPr algn="ctr"/>
            <a:endParaRPr lang="en-US" b="1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8AC76-C99E-3545-8DCD-3B6AD515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4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files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2EDDC-0E15-5E4C-8071-C4F4784077CC}"/>
              </a:ext>
            </a:extLst>
          </p:cNvPr>
          <p:cNvSpPr/>
          <p:nvPr/>
        </p:nvSpPr>
        <p:spPr>
          <a:xfrm>
            <a:off x="536299" y="1385054"/>
            <a:ext cx="8654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bcl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: 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rgbClr val="4D5156"/>
                </a:solidFill>
                <a:latin typeface="arial" panose="020B0604020202020204" pitchFamily="34" charset="0"/>
              </a:rPr>
              <a:t>Raw data 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output of a sequencing run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Binary, non-human-readable file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Contains the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base calling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and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quality score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per cluster per sequencing lane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D7FD83-FD27-F449-B086-40728DE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6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2529840"/>
            <a:ext cx="4184473" cy="397992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321A539-7B16-3345-90FA-FB2F497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48A1D-A737-5E48-A897-5FF22D8BC273}"/>
              </a:ext>
            </a:extLst>
          </p:cNvPr>
          <p:cNvSpPr/>
          <p:nvPr/>
        </p:nvSpPr>
        <p:spPr>
          <a:xfrm>
            <a:off x="8351520" y="3180080"/>
            <a:ext cx="223520" cy="7924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3FA87D-3600-C647-A718-3FCBEC6E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is a .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organized?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contains reads, each read is composed of 4 lines:</a:t>
            </a:r>
          </a:p>
          <a:p>
            <a:pPr lvl="0"/>
            <a:endParaRPr lang="en-US" b="1" dirty="0">
              <a:latin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sequence identifier with information about the sequencing run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sequence (the base calls; A, C, T, G and N).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separator, which is simply a plus (+) sign.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base call quality scores, using ASCII characters to represent the numerical quality scores.</a:t>
            </a:r>
            <a:endParaRPr lang="en-US" dirty="0"/>
          </a:p>
          <a:p>
            <a:pPr lvl="0"/>
            <a:endParaRPr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7FBA1-D080-2548-AE47-E968410F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898"/>
            <a:ext cx="12192000" cy="1774423"/>
          </a:xfrm>
          <a:prstGeom prst="rect">
            <a:avLst/>
          </a:prstGeom>
        </p:spPr>
      </p:pic>
      <p:sp>
        <p:nvSpPr>
          <p:cNvPr id="24" name="Google Shape;196;p7">
            <a:extLst>
              <a:ext uri="{FF2B5EF4-FFF2-40B4-BE49-F238E27FC236}">
                <a16:creationId xmlns:a16="http://schemas.microsoft.com/office/drawing/2014/main" id="{718800B6-29F7-F643-8302-525749EEED32}"/>
              </a:ext>
            </a:extLst>
          </p:cNvPr>
          <p:cNvSpPr/>
          <p:nvPr/>
        </p:nvSpPr>
        <p:spPr>
          <a:xfrm>
            <a:off x="0" y="4070312"/>
            <a:ext cx="12192000" cy="7556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196;p7">
            <a:extLst>
              <a:ext uri="{FF2B5EF4-FFF2-40B4-BE49-F238E27FC236}">
                <a16:creationId xmlns:a16="http://schemas.microsoft.com/office/drawing/2014/main" id="{A52AC17A-7E43-9E4B-A0CA-985573841091}"/>
              </a:ext>
            </a:extLst>
          </p:cNvPr>
          <p:cNvSpPr/>
          <p:nvPr/>
        </p:nvSpPr>
        <p:spPr>
          <a:xfrm>
            <a:off x="0" y="408047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196;p7">
            <a:extLst>
              <a:ext uri="{FF2B5EF4-FFF2-40B4-BE49-F238E27FC236}">
                <a16:creationId xmlns:a16="http://schemas.microsoft.com/office/drawing/2014/main" id="{9E497402-88EC-8B4F-85E6-A49DED3D3479}"/>
              </a:ext>
            </a:extLst>
          </p:cNvPr>
          <p:cNvSpPr/>
          <p:nvPr/>
        </p:nvSpPr>
        <p:spPr>
          <a:xfrm>
            <a:off x="0" y="426335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196;p7">
            <a:extLst>
              <a:ext uri="{FF2B5EF4-FFF2-40B4-BE49-F238E27FC236}">
                <a16:creationId xmlns:a16="http://schemas.microsoft.com/office/drawing/2014/main" id="{B94EBFCA-5C96-EA48-824C-7328D29DE12A}"/>
              </a:ext>
            </a:extLst>
          </p:cNvPr>
          <p:cNvSpPr/>
          <p:nvPr/>
        </p:nvSpPr>
        <p:spPr>
          <a:xfrm>
            <a:off x="0" y="444623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196;p7">
            <a:extLst>
              <a:ext uri="{FF2B5EF4-FFF2-40B4-BE49-F238E27FC236}">
                <a16:creationId xmlns:a16="http://schemas.microsoft.com/office/drawing/2014/main" id="{3E4C6A97-1DF6-D347-A3FE-8A484C27B88A}"/>
              </a:ext>
            </a:extLst>
          </p:cNvPr>
          <p:cNvSpPr/>
          <p:nvPr/>
        </p:nvSpPr>
        <p:spPr>
          <a:xfrm>
            <a:off x="0" y="4633269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32CC62C-63CD-0E46-8C57-3B9DC905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5090</TotalTime>
  <Words>3986</Words>
  <Application>Microsoft Macintosh PowerPoint</Application>
  <PresentationFormat>Widescreen</PresentationFormat>
  <Paragraphs>483</Paragraphs>
  <Slides>46</Slides>
  <Notes>45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Harding</vt:lpstr>
      <vt:lpstr>Theme1</vt:lpstr>
      <vt:lpstr>Lecture 2  Intro to Data processing:  From bcl to count matrix</vt:lpstr>
      <vt:lpstr>PowerPoint Presentation</vt:lpstr>
      <vt:lpstr>Flowchart: from .bcl to count matrix</vt:lpstr>
      <vt:lpstr>Flowchart: from .bcl to count matrix</vt:lpstr>
      <vt:lpstr>.bcl files</vt:lpstr>
      <vt:lpstr>Flowchart: from .bcl to count matrix</vt:lpstr>
      <vt:lpstr>bcl2fastq</vt:lpstr>
      <vt:lpstr>bcl2fastq</vt:lpstr>
      <vt:lpstr>How is a .fastq organized?</vt:lpstr>
      <vt:lpstr>Why do we end up with so many fastq files? </vt:lpstr>
      <vt:lpstr>I1 is important for demultiplexing multiple samples simultaneously sequenced</vt:lpstr>
      <vt:lpstr>R1 contains information on the cell of origin (as well as a UMI)</vt:lpstr>
      <vt:lpstr>R2 contains sequence of the DNA fragment captured by sequencing</vt:lpstr>
      <vt:lpstr>Reconstructing actual molecules loaded in the sequencer</vt:lpstr>
      <vt:lpstr>Flowchart: from .bcl to count matrix</vt:lpstr>
      <vt:lpstr>Raw sequencing QC is typically done with Fastqc</vt:lpstr>
      <vt:lpstr>Flowchart: from .bcl to count matrix</vt:lpstr>
      <vt:lpstr>Filtering low quality reads</vt:lpstr>
      <vt:lpstr>Filtering low quality reads</vt:lpstr>
      <vt:lpstr>Filtering low quality reads</vt:lpstr>
      <vt:lpstr>Relaxing barcode filtering</vt:lpstr>
      <vt:lpstr>Flowchart: from .bcl to count matrix</vt:lpstr>
      <vt:lpstr>Aligning reads to a transcriptome reference</vt:lpstr>
      <vt:lpstr>Aligning reads to a transcriptome reference</vt:lpstr>
      <vt:lpstr>What do I need to align my reads?</vt:lpstr>
      <vt:lpstr>What do I need to align my reads?</vt:lpstr>
      <vt:lpstr>STAR aligner</vt:lpstr>
      <vt:lpstr>STAR aligner</vt:lpstr>
      <vt:lpstr>Aligning reads to a transcriptome reference</vt:lpstr>
      <vt:lpstr>Flowchart: from .bcl to count matrix</vt:lpstr>
      <vt:lpstr>PCR duplicates</vt:lpstr>
      <vt:lpstr>Solution: using UMIs</vt:lpstr>
      <vt:lpstr>Solution: using UMIs</vt:lpstr>
      <vt:lpstr>Solution: using UMIs</vt:lpstr>
      <vt:lpstr>Flowchart: from .bcl to count matrix</vt:lpstr>
      <vt:lpstr>Visualization with IGV</vt:lpstr>
      <vt:lpstr>Flowchart: from .bcl to count matrix</vt:lpstr>
      <vt:lpstr>Cellranger count pipeline</vt:lpstr>
      <vt:lpstr>Cellranger count pipeline</vt:lpstr>
      <vt:lpstr>Cellranger count pipeline</vt:lpstr>
      <vt:lpstr>Cellranger count pipeline</vt:lpstr>
      <vt:lpstr>Sequencing depth</vt:lpstr>
      <vt:lpstr>Sequencing depth</vt:lpstr>
      <vt:lpstr>Sequencing depth</vt:lpstr>
      <vt:lpstr>Flowchart: from .bcl to count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289</cp:revision>
  <dcterms:created xsi:type="dcterms:W3CDTF">2021-02-26T11:16:43Z</dcterms:created>
  <dcterms:modified xsi:type="dcterms:W3CDTF">2023-06-05T13:45:57Z</dcterms:modified>
</cp:coreProperties>
</file>